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62" r:id="rId4"/>
    <p:sldId id="259" r:id="rId5"/>
    <p:sldId id="263" r:id="rId6"/>
    <p:sldId id="291" r:id="rId7"/>
    <p:sldId id="295" r:id="rId8"/>
    <p:sldId id="292" r:id="rId9"/>
    <p:sldId id="293" r:id="rId10"/>
    <p:sldId id="284" r:id="rId11"/>
    <p:sldId id="270" r:id="rId12"/>
    <p:sldId id="297" r:id="rId13"/>
    <p:sldId id="301" r:id="rId14"/>
    <p:sldId id="25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arg Doshi (RA1911042010106)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07" autoAdjust="0"/>
  </p:normalViewPr>
  <p:slideViewPr>
    <p:cSldViewPr showGuides="1">
      <p:cViewPr varScale="1">
        <p:scale>
          <a:sx n="63" d="100"/>
          <a:sy n="63" d="100"/>
        </p:scale>
        <p:origin x="135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1T05:39:57.211" idx="1">
    <p:pos x="4345" y="2858"/>
    <p:text>The PSNR block computes the peak signal-to-noise ratio, in decibels, between two images.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8EBC-2DC5-4C09-9669-45A7D7E91EE9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684F1-EB13-46FD-B711-32BE3C1ACF7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F957-720A-46D1-B6D8-31AC93EC341D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6533-E4AD-4987-BA5C-C562A70477DA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EC05-2B36-45F6-9AF7-896873FAF4EC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8F6B8-6CCD-44CC-8EC5-043D277CA19F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FC587-0215-4971-ABD6-A9B296FADFC5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C3C5-6506-4004-90C8-853C8000AD4F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8A149-89AF-4249-A190-B08CE9B77B93}" type="datetime1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2C21-DE4D-4A8B-8566-F6FBC2D841AB}" type="datetime1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4A39-B939-4A3A-981F-04E9BB681A6E}" type="datetime1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73B6-0314-4191-A59B-B5946D6514BF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6270-A361-43A7-B7D5-A941C3B6F275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F0B86-2AD8-4CE1-A8F3-B9AA024661FF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E9C80-C75B-4B75-A6C5-E58A1899514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238315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100" b="1" dirty="0"/>
              <a:t>MONOCHROMATIC IMAGE DEHAZING USING ENHANCED FEATURE EXTRACTION TECHNIQUES IN DEEP LEARNING</a:t>
            </a:r>
            <a:endParaRPr lang="en-US" b="1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5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3100" dirty="0" err="1"/>
              <a:t>Nisarg</a:t>
            </a:r>
            <a:r>
              <a:rPr lang="en-US" sz="3100" dirty="0"/>
              <a:t> Nilesh Doshi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3100" dirty="0"/>
              <a:t>Sagar Bhavsar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3100"/>
              <a:t> </a:t>
            </a:r>
            <a:r>
              <a:rPr lang="en-US" sz="3100" dirty="0" err="1"/>
              <a:t>Dr.D.Rajeswari</a:t>
            </a:r>
            <a:endParaRPr lang="en-US" sz="3100" dirty="0"/>
          </a:p>
          <a:p>
            <a:pPr marL="0" lvl="0" indent="0" algn="ctr" rtl="0">
              <a:spcBef>
                <a:spcPts val="53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3100" dirty="0"/>
              <a:t> </a:t>
            </a:r>
            <a:endParaRPr lang="en-US"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1752773" y="1854037"/>
            <a:ext cx="601980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ID- ICECONF-23-T3-309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980565"/>
          </a:xfrm>
        </p:spPr>
        <p:txBody>
          <a:bodyPr>
            <a:normAutofit/>
          </a:bodyPr>
          <a:lstStyle/>
          <a:p>
            <a:r>
              <a:rPr lang="en-US" sz="2800" dirty="0"/>
              <a:t>    </a:t>
            </a:r>
            <a:r>
              <a:rPr lang="en-US" sz="2800" dirty="0">
                <a:sym typeface="+mn-ea"/>
              </a:rPr>
              <a:t> Complete life cycle of the image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5" name="Picture 4" descr="Blank diagram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925"/>
            <a:ext cx="9144000" cy="3740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8240" y="5760720"/>
            <a:ext cx="428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Comparison between various CNN models</a:t>
            </a:r>
            <a:endParaRPr lang="en-IN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5476692" y="3348356"/>
            <a:ext cx="386078" cy="4287520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1" y="441325"/>
            <a:ext cx="8229600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Algorithm Used</a:t>
            </a:r>
            <a:br>
              <a:rPr lang="en-US" dirty="0"/>
            </a:br>
            <a:endParaRPr lang="en-US"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The basic idea behind the algorithm used for image dehazing is :- </a:t>
            </a:r>
          </a:p>
          <a:p>
            <a:pPr marL="3429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sz="20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Give the algorithm hazed image as Input</a:t>
            </a:r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endParaRPr sz="18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Apply pre-processing steps to the given images to get output as intermediate image.</a:t>
            </a:r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endParaRPr sz="18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 Apply deep learning algorithm to the intermediate image (VGG16)</a:t>
            </a:r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endParaRPr sz="18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Get clear image as output</a:t>
            </a:r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endParaRPr sz="18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Calculate the efficiency of the algorithm (PSNR value and SSIM value)</a:t>
            </a:r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endParaRPr lang="en-US" sz="1800" dirty="0"/>
          </a:p>
          <a:p>
            <a:pPr lvl="1" indent="-298450">
              <a:spcBef>
                <a:spcPts val="0"/>
              </a:spcBef>
              <a:buSzPts val="2000"/>
            </a:pPr>
            <a:r>
              <a:rPr lang="en-US" sz="1800" dirty="0"/>
              <a:t>Models used: VGG16, </a:t>
            </a:r>
            <a:r>
              <a:rPr lang="en-US" sz="1800" dirty="0" err="1"/>
              <a:t>AlexNet</a:t>
            </a:r>
            <a:r>
              <a:rPr lang="en-US" sz="1800" dirty="0"/>
              <a:t>, </a:t>
            </a:r>
            <a:r>
              <a:rPr lang="en-US" sz="1800" dirty="0" err="1"/>
              <a:t>ResNet</a:t>
            </a:r>
            <a:r>
              <a:rPr lang="en-US" sz="1800" dirty="0"/>
              <a:t>, </a:t>
            </a:r>
            <a:r>
              <a:rPr lang="en-US" sz="1800" dirty="0" err="1"/>
              <a:t>DenseNet</a:t>
            </a:r>
            <a:endParaRPr lang="en-US" sz="18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endParaRPr lang="en-US" sz="1800" dirty="0"/>
          </a:p>
          <a:p>
            <a:pPr marL="444500" lvl="1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800" dirty="0"/>
          </a:p>
          <a:p>
            <a:pPr marL="444500" lvl="1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2000" dirty="0"/>
          </a:p>
          <a:p>
            <a:pPr marL="3429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sz="2000"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-76200" y="274638"/>
            <a:ext cx="8763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      Model Estimation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l">
              <a:buNone/>
            </a:pPr>
            <a:r>
              <a:rPr lang="en-US" sz="1800" dirty="0">
                <a:latin typeface="Times New Roman" panose="02020603050405020304" charset="0"/>
                <a:cs typeface="SimSun" charset="0"/>
                <a:sym typeface="+mn-ea"/>
              </a:rPr>
              <a:t>A. Peak Signal-to-Noise Ratio (PSNR)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charset="0"/>
                <a:cs typeface="SimSun" charset="0"/>
                <a:sym typeface="+mn-ea"/>
              </a:rPr>
              <a:t>     The PSNR is the ratio of the strongest possible signal to the strongest possible noise that impairs the representation of a picture. The PSNR of an image can be calculated by comparing it to a theoretically perfect, noise-free version of the same image.</a:t>
            </a:r>
          </a:p>
          <a:p>
            <a:pPr marL="0" indent="0" algn="l">
              <a:buNone/>
            </a:pPr>
            <a:endParaRPr sz="1800" dirty="0"/>
          </a:p>
          <a:p>
            <a:pPr marL="0" indent="0" algn="l">
              <a:buNone/>
            </a:pPr>
            <a:r>
              <a:rPr sz="1800" dirty="0">
                <a:solidFill>
                  <a:schemeClr val="tx1"/>
                </a:solidFill>
                <a:uFillTx/>
                <a:latin typeface="calibri" charset="0"/>
              </a:rPr>
              <a:t>B.</a:t>
            </a:r>
            <a:r>
              <a:rPr lang="en-US" sz="1800" dirty="0">
                <a:solidFill>
                  <a:schemeClr val="tx1"/>
                </a:solidFill>
                <a:uFillTx/>
                <a:latin typeface="calibri" charset="0"/>
              </a:rPr>
              <a:t> </a:t>
            </a:r>
            <a:r>
              <a:rPr sz="1800" dirty="0">
                <a:solidFill>
                  <a:schemeClr val="tx1"/>
                </a:solidFill>
                <a:uFillTx/>
                <a:latin typeface="calibri" charset="0"/>
              </a:rPr>
              <a:t>Structural similarity index measure (SSIM)</a:t>
            </a:r>
          </a:p>
          <a:p>
            <a:pPr marL="0" indent="0" algn="l">
              <a:buNone/>
            </a:pPr>
            <a:r>
              <a:rPr sz="1800" dirty="0">
                <a:solidFill>
                  <a:schemeClr val="tx1"/>
                </a:solidFill>
                <a:uFillTx/>
                <a:latin typeface="calibri" charset="0"/>
              </a:rPr>
              <a:t>     Digital images and videos of all kinds can have their perceived quality predicted using a technique called the SSIM, which is also used to measure structural similarity between two objects. Similarity between two images can be evaluated with the help of SSIM. </a:t>
            </a:r>
          </a:p>
        </p:txBody>
      </p:sp>
      <p:sp>
        <p:nvSpPr>
          <p:cNvPr id="124" name="Google Shape;1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      Model Estimation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674495"/>
            <a:ext cx="3595370" cy="2019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780" y="1674495"/>
            <a:ext cx="3080385" cy="438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" y="3950970"/>
            <a:ext cx="4129405" cy="15373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Thank You 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A0F44-706E-4D20-954F-D817FAFB9FF6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     Table of contents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                     </a:t>
            </a: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/>
          </a:p>
        </p:txBody>
      </p:sp>
      <p:sp>
        <p:nvSpPr>
          <p:cNvPr id="100" name="Google Shape;10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graphicFrame>
        <p:nvGraphicFramePr>
          <p:cNvPr id="103" name="Google Shape;103;p14"/>
          <p:cNvGraphicFramePr/>
          <p:nvPr>
            <p:extLst>
              <p:ext uri="{D42A27DB-BD31-4B8C-83A1-F6EECF244321}">
                <p14:modId xmlns:p14="http://schemas.microsoft.com/office/powerpoint/2010/main" val="3395751107"/>
              </p:ext>
            </p:extLst>
          </p:nvPr>
        </p:nvGraphicFramePr>
        <p:xfrm>
          <a:off x="1371600" y="1696352"/>
          <a:ext cx="6400799" cy="369349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92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6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99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Sr. No </a:t>
                      </a:r>
                      <a:endParaRPr sz="1800" u="none" strike="noStrike" cap="none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Content</a:t>
                      </a:r>
                      <a:endParaRPr sz="1800" u="none" strike="noStrike" cap="none" dirty="0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Page No.</a:t>
                      </a:r>
                      <a:endParaRPr sz="1800" u="none" strike="noStrike" cap="none" dirty="0"/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83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Introduction</a:t>
                      </a:r>
                      <a:endParaRPr sz="1800" u="none" strike="noStrike" cap="none" dirty="0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2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Motivation</a:t>
                      </a:r>
                      <a:endParaRPr sz="1800" u="none" strike="noStrike" cap="none" dirty="0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Innovation idea of the project</a:t>
                      </a:r>
                      <a:endParaRPr lang="en-IN" dirty="0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5</a:t>
                      </a:r>
                      <a:endParaRPr sz="1800" u="none" strike="noStrike" cap="none"/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6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6</a:t>
                      </a: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dirty="0"/>
                        <a:t>Architecture diagram </a:t>
                      </a:r>
                      <a:endParaRPr lang="en-US" sz="1800" u="none" strike="noStrike" cap="none" dirty="0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6</a:t>
                      </a:r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6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7</a:t>
                      </a: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Modules Descriptions</a:t>
                      </a: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7</a:t>
                      </a:r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36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8</a:t>
                      </a: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Algorithms used-(with Explanation)</a:t>
                      </a:r>
                      <a:endParaRPr lang="en-IN" dirty="0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11</a:t>
                      </a:r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36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9</a:t>
                      </a: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Model Estimation</a:t>
                      </a:r>
                      <a:endParaRPr lang="en-IN" dirty="0"/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5305" cy="468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/>
          <a:p>
            <a:pPr marL="342900" lvl="0" indent="-342900" algn="just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aseline="-25000" dirty="0"/>
              <a:t>Small particles suspending in the atmosphere (e.g., droplets and dusts) often scatter the light. </a:t>
            </a:r>
          </a:p>
          <a:p>
            <a:pPr marL="342900" lvl="0" indent="-342900" algn="just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baseline="-25000" dirty="0"/>
          </a:p>
          <a:p>
            <a:pPr marL="342900" lvl="0" indent="-342900" algn="just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aseline="-25000" dirty="0"/>
              <a:t>As a consequence, the clarity of an image would be seriously degraded, which may decrease the performance of many multimedia processing systems.</a:t>
            </a:r>
            <a:endParaRPr baseline="-25000" dirty="0"/>
          </a:p>
          <a:p>
            <a:pPr marL="558165" indent="-457200" algn="just">
              <a:spcBef>
                <a:spcPts val="0"/>
              </a:spcBef>
              <a:buClr>
                <a:schemeClr val="dk1"/>
              </a:buClr>
              <a:buSzPct val="100000"/>
            </a:pPr>
            <a:endParaRPr baseline="-25000" dirty="0"/>
          </a:p>
          <a:p>
            <a:pPr marL="342900" lvl="0" indent="-342900" algn="just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aseline="-25000" dirty="0"/>
              <a:t>Image enhancement methods developed using image processing technique to recover image details can only alleviate this problem slightly.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baseline="-25000" dirty="0"/>
          </a:p>
          <a:p>
            <a:pPr marL="342900" lvl="0" indent="-342900" algn="just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aseline="-25000" dirty="0"/>
              <a:t>The rapid development of technologies such as AI, ML, CV has led to renewed research into improved image dehazing techniques.</a:t>
            </a:r>
          </a:p>
          <a:p>
            <a:pPr marL="0" lvl="0" indent="0" algn="just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baseline="-25000"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Motivation </a:t>
            </a:r>
            <a:br>
              <a:rPr lang="en-US" dirty="0"/>
            </a:br>
            <a:endParaRPr lang="en-US" dirty="0"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An image can also be viewed as a bundle of graphical data that can be extracted.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endParaRPr lang="en-US" sz="18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Data is extracted from images in all kinds of sectors: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u="sng" dirty="0"/>
          </a:p>
          <a:p>
            <a:pPr algn="just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800" b="1" dirty="0"/>
              <a:t>Military and law enforcement </a:t>
            </a:r>
            <a:r>
              <a:rPr lang="en-US" sz="1800" dirty="0"/>
              <a:t>personnel can use image data to potentially                           prevent military attacks. 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1800" dirty="0"/>
          </a:p>
          <a:p>
            <a:pPr algn="just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800" dirty="0"/>
              <a:t>It can be feed to </a:t>
            </a:r>
            <a:r>
              <a:rPr lang="en-US" sz="1800" b="1" dirty="0"/>
              <a:t>AI, ML machines </a:t>
            </a:r>
            <a:r>
              <a:rPr lang="en-US" sz="1800" dirty="0"/>
              <a:t>to train them to be more efficient.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1800" dirty="0"/>
          </a:p>
          <a:p>
            <a:pPr algn="just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800" dirty="0"/>
              <a:t>For example the ML algorithm of an </a:t>
            </a:r>
            <a:r>
              <a:rPr lang="en-US" sz="1800" b="1" dirty="0"/>
              <a:t>autonomously driven car </a:t>
            </a:r>
            <a:r>
              <a:rPr lang="en-US" sz="1800" dirty="0"/>
              <a:t>is fed all kinds of    sign boards for the car to adjust accordingly.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The potential for computer vision is vast, with that being said, there is still a lot of work to be done in this segment especially on the most critical part of making image unambiguous by dehazing it.</a:t>
            </a:r>
            <a:endParaRPr sz="1800" dirty="0"/>
          </a:p>
        </p:txBody>
      </p:sp>
      <p:sp>
        <p:nvSpPr>
          <p:cNvPr id="124" name="Google Shape;1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533401" y="441325"/>
            <a:ext cx="8153400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Innovation idea of </a:t>
            </a:r>
            <a:br>
              <a:rPr lang="en-US" dirty="0"/>
            </a:br>
            <a:r>
              <a:rPr lang="en-US" dirty="0"/>
              <a:t>the project</a:t>
            </a:r>
            <a:br>
              <a:rPr lang="en-US" dirty="0"/>
            </a:br>
            <a:endParaRPr lang="en-US"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457200" y="2362200"/>
            <a:ext cx="8229600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The basic idea behind the algorithm used for image dehazing is :- </a:t>
            </a:r>
          </a:p>
          <a:p>
            <a:pPr marL="3429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sz="20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Give the algorithm hazy image as Input</a:t>
            </a:r>
            <a:endParaRPr sz="20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Apply pre-processing to the given images to get output as intermediate image</a:t>
            </a:r>
            <a:endParaRPr sz="20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 Apply deep learning algorithm to the intermediate image </a:t>
            </a:r>
            <a:endParaRPr sz="20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Get clear image as output</a:t>
            </a:r>
            <a:endParaRPr sz="2000" dirty="0"/>
          </a:p>
          <a:p>
            <a:pPr marL="742950" lvl="1" indent="-29845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Calculate the efficiency of the algorithm (PSNR value)</a:t>
            </a:r>
            <a:endParaRPr sz="2000" dirty="0"/>
          </a:p>
          <a:p>
            <a:pPr marL="74295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1066800" y="228600"/>
            <a:ext cx="6697345" cy="75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Architecture </a:t>
            </a:r>
            <a:r>
              <a:rPr lang="en-US" dirty="0" err="1"/>
              <a:t>Digram</a:t>
            </a:r>
            <a:endParaRPr lang="en-US"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2" name="Picture 2" descr="Blank diagr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983615"/>
            <a:ext cx="3463925" cy="4999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b="1" dirty="0"/>
              <a:t>DATASET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/>
              <a:t>The dataset can be classified into two categories: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Clear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/>
              <a:t> Hazy images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IN" sz="1600" b="1" dirty="0"/>
              <a:t>PRE PROCESSING TECHNIQUES: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000" dirty="0"/>
              <a:t>Boundary constraint</a:t>
            </a:r>
            <a:endParaRPr lang="en-IN" sz="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000" dirty="0"/>
              <a:t>Contextual regularizatio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600" dirty="0"/>
          </a:p>
          <a:p>
            <a:pPr>
              <a:lnSpc>
                <a:spcPct val="150000"/>
              </a:lnSpc>
            </a:pPr>
            <a:r>
              <a:rPr lang="en-US" altLang="en-IN" sz="1600" b="1" dirty="0"/>
              <a:t>CNN ARCITECTURE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IN" sz="1400" dirty="0"/>
              <a:t>VGG16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IN" sz="1400" dirty="0"/>
              <a:t>AlexNet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IN" sz="1400" dirty="0"/>
              <a:t>DenseNet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IN" sz="1400" dirty="0"/>
              <a:t>ResNet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IN" sz="1200" dirty="0"/>
          </a:p>
          <a:p>
            <a:pPr marL="0" indent="0">
              <a:buNone/>
            </a:pPr>
            <a:endParaRPr lang="en-IN" sz="1200" b="1" dirty="0"/>
          </a:p>
          <a:p>
            <a:pPr marL="0" indent="0">
              <a:buNone/>
            </a:pPr>
            <a:endParaRPr lang="en-IN" sz="1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8F6B8-6CCD-44CC-8EC5-043D277CA19F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9C80-C75B-4B75-A6C5-E58A18995148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533400" y="394335"/>
            <a:ext cx="7454265" cy="75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Pre processing Result - Boundary Constraint</a:t>
            </a:r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4" name="Picture 3" descr="Comb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0195"/>
            <a:ext cx="9144000" cy="41319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609601" y="394970"/>
            <a:ext cx="7326630" cy="101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 Pre processing Result - Contextual Regularization</a:t>
            </a:r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2" name="Picture 1" descr="comb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5305"/>
            <a:ext cx="9144000" cy="3246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626</Words>
  <Application>Microsoft Office PowerPoint</Application>
  <PresentationFormat>On-screen Show (4:3)</PresentationFormat>
  <Paragraphs>123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</vt:lpstr>
      <vt:lpstr>Times New Roman</vt:lpstr>
      <vt:lpstr>Wingdings</vt:lpstr>
      <vt:lpstr>Office Theme</vt:lpstr>
      <vt:lpstr>MONOCHROMATIC IMAGE DEHAZING USING ENHANCED FEATURE EXTRACTION TECHNIQUES IN DEEP LEARNING</vt:lpstr>
      <vt:lpstr>      Table of contents</vt:lpstr>
      <vt:lpstr>Introduction </vt:lpstr>
      <vt:lpstr>Motivation  </vt:lpstr>
      <vt:lpstr>Innovation idea of  the project </vt:lpstr>
      <vt:lpstr>Architecture Digram</vt:lpstr>
      <vt:lpstr>Modules </vt:lpstr>
      <vt:lpstr>Pre processing Result - Boundary Constraint</vt:lpstr>
      <vt:lpstr> Pre processing Result - Contextual Regularization</vt:lpstr>
      <vt:lpstr>     Complete life cycle of the image</vt:lpstr>
      <vt:lpstr>Algorithm Used </vt:lpstr>
      <vt:lpstr>               Model Estimation  </vt:lpstr>
      <vt:lpstr>               Model Estimation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 of Project&gt;</dc:title>
  <dc:creator>sagar;Nisarg Doshi</dc:creator>
  <cp:lastModifiedBy>deep B</cp:lastModifiedBy>
  <cp:revision>31</cp:revision>
  <dcterms:created xsi:type="dcterms:W3CDTF">2022-11-17T20:05:01Z</dcterms:created>
  <dcterms:modified xsi:type="dcterms:W3CDTF">2023-01-05T08:28:37Z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1033-4.6.0.7725</vt:lpwstr>
  </property>
</Properties>
</file>